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3" r:id="rId1"/>
    <p:sldMasterId id="2147483801" r:id="rId2"/>
  </p:sldMasterIdLst>
  <p:notesMasterIdLst>
    <p:notesMasterId r:id="rId12"/>
  </p:notesMasterIdLst>
  <p:sldIdLst>
    <p:sldId id="256" r:id="rId3"/>
    <p:sldId id="257" r:id="rId4"/>
    <p:sldId id="259" r:id="rId5"/>
    <p:sldId id="263" r:id="rId6"/>
    <p:sldId id="260" r:id="rId7"/>
    <p:sldId id="264" r:id="rId8"/>
    <p:sldId id="261" r:id="rId9"/>
    <p:sldId id="26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1B7627D2-9F15-4A9B-A096-EFC5B827B0C1}">
          <p14:sldIdLst>
            <p14:sldId id="256"/>
            <p14:sldId id="257"/>
            <p14:sldId id="259"/>
            <p14:sldId id="263"/>
            <p14:sldId id="260"/>
            <p14:sldId id="264"/>
          </p14:sldIdLst>
        </p14:section>
        <p14:section name="Developpeurs" id="{59A29729-F916-4FF6-A05A-9B5ABB3B0271}">
          <p14:sldIdLst>
            <p14:sldId id="261"/>
            <p14:sldId id="262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Style moyen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Style moyen 3 - 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Style moyen 3 - Accentuation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Style moyen 4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g>
</file>

<file path=ppt/media/image13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BFB8EB-61C9-4735-8E00-972CF928C148}" type="datetimeFigureOut">
              <a:rPr lang="fr-FR" smtClean="0"/>
              <a:t>14/03/2021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3FD62F-C1B1-48BC-9DD4-D1B1F4B03B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6820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3FD62F-C1B1-48BC-9DD4-D1B1F4B03BC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5399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078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381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1907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4496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056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8433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029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12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14749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06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872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9562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7732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2938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4538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6770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1261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4728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460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057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55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931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899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739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592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39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968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5640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  <p:sldLayoutId id="2147483796" r:id="rId13"/>
    <p:sldLayoutId id="2147483797" r:id="rId14"/>
    <p:sldLayoutId id="2147483798" r:id="rId15"/>
    <p:sldLayoutId id="2147483799" r:id="rId16"/>
    <p:sldLayoutId id="214748380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4018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4">
            <a:extLst>
              <a:ext uri="{FF2B5EF4-FFF2-40B4-BE49-F238E27FC236}">
                <a16:creationId xmlns:a16="http://schemas.microsoft.com/office/drawing/2014/main" id="{A3E89891-A440-422C-9DFF-DCEC632B7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384" y="1378227"/>
            <a:ext cx="4192240" cy="1639884"/>
          </a:xfrm>
        </p:spPr>
        <p:txBody>
          <a:bodyPr>
            <a:normAutofit/>
          </a:bodyPr>
          <a:lstStyle/>
          <a:p>
            <a:pPr algn="ctr"/>
            <a:r>
              <a:rPr lang="fr-FR" sz="6000" dirty="0" err="1"/>
              <a:t>Back-end</a:t>
            </a:r>
            <a:endParaRPr lang="fr-FR" sz="6000" dirty="0"/>
          </a:p>
        </p:txBody>
      </p:sp>
      <p:pic>
        <p:nvPicPr>
          <p:cNvPr id="19" name="Espace réservé du contenu 18">
            <a:extLst>
              <a:ext uri="{FF2B5EF4-FFF2-40B4-BE49-F238E27FC236}">
                <a16:creationId xmlns:a16="http://schemas.microsoft.com/office/drawing/2014/main" id="{0E1676AD-39D1-4CC9-8606-2D0C671D0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1138891"/>
            <a:ext cx="5891213" cy="4105553"/>
          </a:xfrm>
        </p:spPr>
      </p:pic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64C9FB2C-FAA1-4911-AF71-3837B4015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7" y="3191668"/>
            <a:ext cx="3856037" cy="3541714"/>
          </a:xfrm>
        </p:spPr>
        <p:txBody>
          <a:bodyPr>
            <a:normAutofit/>
          </a:bodyPr>
          <a:lstStyle/>
          <a:p>
            <a:r>
              <a:rPr lang="fr-FR" sz="3600" dirty="0"/>
              <a:t>Qu’est ce que c’est?</a:t>
            </a:r>
          </a:p>
        </p:txBody>
      </p:sp>
    </p:spTree>
    <p:extLst>
      <p:ext uri="{BB962C8B-B14F-4D97-AF65-F5344CB8AC3E}">
        <p14:creationId xmlns:p14="http://schemas.microsoft.com/office/powerpoint/2010/main" val="37887777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2B3677-720A-4E0C-9613-671BEB7B5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958" y="618518"/>
            <a:ext cx="9905998" cy="1478570"/>
          </a:xfrm>
        </p:spPr>
        <p:txBody>
          <a:bodyPr/>
          <a:lstStyle/>
          <a:p>
            <a:r>
              <a:rPr lang="fr-FR" cap="none" dirty="0"/>
              <a:t>C’est ce qu’on ne voit pas en tant que client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F778131-F125-4B97-8F35-EA5B38BF85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291" y="2097088"/>
            <a:ext cx="5852160" cy="3285744"/>
          </a:xfrm>
        </p:spPr>
      </p:pic>
    </p:spTree>
    <p:extLst>
      <p:ext uri="{BB962C8B-B14F-4D97-AF65-F5344CB8AC3E}">
        <p14:creationId xmlns:p14="http://schemas.microsoft.com/office/powerpoint/2010/main" val="92754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6A3400A3-CAD6-40D5-9F5C-037D58B61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494" y="2405932"/>
            <a:ext cx="5852160" cy="390144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7C53C63-A6B2-4C00-AD8A-14A42F442782}"/>
              </a:ext>
            </a:extLst>
          </p:cNvPr>
          <p:cNvSpPr txBox="1"/>
          <p:nvPr/>
        </p:nvSpPr>
        <p:spPr>
          <a:xfrm>
            <a:off x="1192696" y="1232452"/>
            <a:ext cx="31275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C’est grâce au </a:t>
            </a:r>
            <a:r>
              <a:rPr lang="fr-FR" sz="3600" dirty="0" err="1"/>
              <a:t>Back-end</a:t>
            </a:r>
            <a:r>
              <a:rPr lang="fr-FR" sz="3600" dirty="0"/>
              <a:t> que les logiciels fonctionnent</a:t>
            </a:r>
          </a:p>
        </p:txBody>
      </p:sp>
    </p:spTree>
    <p:extLst>
      <p:ext uri="{BB962C8B-B14F-4D97-AF65-F5344CB8AC3E}">
        <p14:creationId xmlns:p14="http://schemas.microsoft.com/office/powerpoint/2010/main" val="8469080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36C49FE5-D503-4945-9FE8-4409EBAB0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110" y="4152886"/>
            <a:ext cx="5531890" cy="27051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12B3E02-07E5-4D4E-AFC9-53859CDC1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programmations se font sur quoi?</a:t>
            </a:r>
          </a:p>
        </p:txBody>
      </p:sp>
      <p:graphicFrame>
        <p:nvGraphicFramePr>
          <p:cNvPr id="12" name="Tableau 12">
            <a:extLst>
              <a:ext uri="{FF2B5EF4-FFF2-40B4-BE49-F238E27FC236}">
                <a16:creationId xmlns:a16="http://schemas.microsoft.com/office/drawing/2014/main" id="{0C8364A8-D444-4F4F-AB5D-F65A180ACA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6594508"/>
              </p:ext>
            </p:extLst>
          </p:nvPr>
        </p:nvGraphicFramePr>
        <p:xfrm>
          <a:off x="1450975" y="2016125"/>
          <a:ext cx="9603276" cy="365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00546">
                  <a:extLst>
                    <a:ext uri="{9D8B030D-6E8A-4147-A177-3AD203B41FA5}">
                      <a16:colId xmlns:a16="http://schemas.microsoft.com/office/drawing/2014/main" val="1704368638"/>
                    </a:ext>
                  </a:extLst>
                </a:gridCol>
                <a:gridCol w="1600546">
                  <a:extLst>
                    <a:ext uri="{9D8B030D-6E8A-4147-A177-3AD203B41FA5}">
                      <a16:colId xmlns:a16="http://schemas.microsoft.com/office/drawing/2014/main" val="2368102749"/>
                    </a:ext>
                  </a:extLst>
                </a:gridCol>
                <a:gridCol w="1600546">
                  <a:extLst>
                    <a:ext uri="{9D8B030D-6E8A-4147-A177-3AD203B41FA5}">
                      <a16:colId xmlns:a16="http://schemas.microsoft.com/office/drawing/2014/main" val="9854534"/>
                    </a:ext>
                  </a:extLst>
                </a:gridCol>
                <a:gridCol w="1600546">
                  <a:extLst>
                    <a:ext uri="{9D8B030D-6E8A-4147-A177-3AD203B41FA5}">
                      <a16:colId xmlns:a16="http://schemas.microsoft.com/office/drawing/2014/main" val="4021887286"/>
                    </a:ext>
                  </a:extLst>
                </a:gridCol>
                <a:gridCol w="1600546">
                  <a:extLst>
                    <a:ext uri="{9D8B030D-6E8A-4147-A177-3AD203B41FA5}">
                      <a16:colId xmlns:a16="http://schemas.microsoft.com/office/drawing/2014/main" val="1028560331"/>
                    </a:ext>
                  </a:extLst>
                </a:gridCol>
                <a:gridCol w="1600546">
                  <a:extLst>
                    <a:ext uri="{9D8B030D-6E8A-4147-A177-3AD203B41FA5}">
                      <a16:colId xmlns:a16="http://schemas.microsoft.com/office/drawing/2014/main" val="3008765314"/>
                    </a:ext>
                  </a:extLst>
                </a:gridCol>
              </a:tblGrid>
              <a:tr h="202164">
                <a:tc>
                  <a:txBody>
                    <a:bodyPr/>
                    <a:lstStyle/>
                    <a:p>
                      <a:r>
                        <a:rPr lang="fr-FR" dirty="0"/>
                        <a:t>PHP</a:t>
                      </a:r>
                    </a:p>
                  </a:txBody>
                  <a:tcPr marL="88656" marR="88656"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PYTHON</a:t>
                      </a:r>
                    </a:p>
                  </a:txBody>
                  <a:tcPr marL="88656" marR="88656"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RUBY</a:t>
                      </a:r>
                    </a:p>
                  </a:txBody>
                  <a:tcPr marL="88656" marR="88656"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JAVA</a:t>
                      </a:r>
                    </a:p>
                  </a:txBody>
                  <a:tcPr marL="88656" marR="88656"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C#</a:t>
                      </a:r>
                    </a:p>
                  </a:txBody>
                  <a:tcPr marL="88656" marR="88656"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BLOC NOTE</a:t>
                      </a:r>
                    </a:p>
                  </a:txBody>
                  <a:tcPr marL="88656" marR="88656"/>
                </a:tc>
                <a:extLst>
                  <a:ext uri="{0D108BD9-81ED-4DB2-BD59-A6C34878D82A}">
                    <a16:rowId xmlns:a16="http://schemas.microsoft.com/office/drawing/2014/main" val="4013939205"/>
                  </a:ext>
                </a:extLst>
              </a:tr>
            </a:tbl>
          </a:graphicData>
        </a:graphic>
      </p:graphicFrame>
      <p:graphicFrame>
        <p:nvGraphicFramePr>
          <p:cNvPr id="13" name="Tableau 13">
            <a:extLst>
              <a:ext uri="{FF2B5EF4-FFF2-40B4-BE49-F238E27FC236}">
                <a16:creationId xmlns:a16="http://schemas.microsoft.com/office/drawing/2014/main" id="{2971A6C5-43B6-423B-A926-CD7F87B325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5177052"/>
              </p:ext>
            </p:extLst>
          </p:nvPr>
        </p:nvGraphicFramePr>
        <p:xfrm>
          <a:off x="1518087" y="3681647"/>
          <a:ext cx="7114692" cy="58477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778673">
                  <a:extLst>
                    <a:ext uri="{9D8B030D-6E8A-4147-A177-3AD203B41FA5}">
                      <a16:colId xmlns:a16="http://schemas.microsoft.com/office/drawing/2014/main" val="332511353"/>
                    </a:ext>
                  </a:extLst>
                </a:gridCol>
                <a:gridCol w="1778673">
                  <a:extLst>
                    <a:ext uri="{9D8B030D-6E8A-4147-A177-3AD203B41FA5}">
                      <a16:colId xmlns:a16="http://schemas.microsoft.com/office/drawing/2014/main" val="2897887221"/>
                    </a:ext>
                  </a:extLst>
                </a:gridCol>
                <a:gridCol w="1778673">
                  <a:extLst>
                    <a:ext uri="{9D8B030D-6E8A-4147-A177-3AD203B41FA5}">
                      <a16:colId xmlns:a16="http://schemas.microsoft.com/office/drawing/2014/main" val="2368751245"/>
                    </a:ext>
                  </a:extLst>
                </a:gridCol>
                <a:gridCol w="1778673">
                  <a:extLst>
                    <a:ext uri="{9D8B030D-6E8A-4147-A177-3AD203B41FA5}">
                      <a16:colId xmlns:a16="http://schemas.microsoft.com/office/drawing/2014/main" val="3366590665"/>
                    </a:ext>
                  </a:extLst>
                </a:gridCol>
              </a:tblGrid>
              <a:tr h="584775">
                <a:tc>
                  <a:txBody>
                    <a:bodyPr/>
                    <a:lstStyle/>
                    <a:p>
                      <a:r>
                        <a:rPr lang="fr-FR" sz="2000" dirty="0"/>
                        <a:t>Symfony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/>
                        <a:t>Django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/>
                        <a:t>Ruby on Rails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/>
                        <a:t>Java 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5566700"/>
                  </a:ext>
                </a:extLst>
              </a:tr>
            </a:tbl>
          </a:graphicData>
        </a:graphic>
      </p:graphicFrame>
      <p:sp>
        <p:nvSpPr>
          <p:cNvPr id="14" name="ZoneTexte 13">
            <a:extLst>
              <a:ext uri="{FF2B5EF4-FFF2-40B4-BE49-F238E27FC236}">
                <a16:creationId xmlns:a16="http://schemas.microsoft.com/office/drawing/2014/main" id="{B9E35D78-5350-4F2E-B7BB-BD17674B60A2}"/>
              </a:ext>
            </a:extLst>
          </p:cNvPr>
          <p:cNvSpPr txBox="1"/>
          <p:nvPr/>
        </p:nvSpPr>
        <p:spPr>
          <a:xfrm>
            <a:off x="3131448" y="2965284"/>
            <a:ext cx="48066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Boite à outil: </a:t>
            </a:r>
            <a:r>
              <a:rPr lang="fr-FR" sz="3200">
                <a:latin typeface="Adobe Devanagari" panose="02040503050201020203" pitchFamily="18" charset="0"/>
                <a:cs typeface="Adobe Devanagari" panose="02040503050201020203" pitchFamily="18" charset="0"/>
              </a:rPr>
              <a:t>Framewokrs</a:t>
            </a:r>
            <a:endParaRPr lang="fr-FR" sz="32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5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5E03DF5-AC4F-49B1-8C5D-B33040D6D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286" y="2040566"/>
            <a:ext cx="8175428" cy="172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9804909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0674706-8153-4FD8-A181-20EEB65CB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504660"/>
            <a:ext cx="8984974" cy="403899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8504D7E-725C-40C4-9D59-24C23465D0D3}"/>
              </a:ext>
            </a:extLst>
          </p:cNvPr>
          <p:cNvSpPr/>
          <p:nvPr/>
        </p:nvSpPr>
        <p:spPr>
          <a:xfrm>
            <a:off x="1696278" y="314347"/>
            <a:ext cx="8030817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Comment ca fonctionne en FRONT-END ?</a:t>
            </a:r>
          </a:p>
        </p:txBody>
      </p:sp>
    </p:spTree>
    <p:extLst>
      <p:ext uri="{BB962C8B-B14F-4D97-AF65-F5344CB8AC3E}">
        <p14:creationId xmlns:p14="http://schemas.microsoft.com/office/powerpoint/2010/main" val="385066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558691-0F38-4E17-A119-2C58DA7F46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3" y="406400"/>
            <a:ext cx="8791575" cy="2387600"/>
          </a:xfrm>
        </p:spPr>
        <p:txBody>
          <a:bodyPr/>
          <a:lstStyle/>
          <a:p>
            <a:pPr algn="ctr"/>
            <a:r>
              <a:rPr lang="fr-FR" dirty="0">
                <a:latin typeface="Adobe Caslon Pro Bold" panose="0205070206050A020403" pitchFamily="18" charset="0"/>
              </a:rPr>
              <a:t>Qui</a:t>
            </a:r>
            <a:r>
              <a:rPr lang="fr-FR" b="1" dirty="0">
                <a:latin typeface="Adobe Caslon Pro Bold" panose="0205070206050A020403" pitchFamily="18" charset="0"/>
              </a:rPr>
              <a:t> crée Les sites web?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D09E629-A271-439A-97D1-3F0B484DE7EA}"/>
              </a:ext>
            </a:extLst>
          </p:cNvPr>
          <p:cNvSpPr txBox="1"/>
          <p:nvPr/>
        </p:nvSpPr>
        <p:spPr>
          <a:xfrm>
            <a:off x="2345635" y="3803374"/>
            <a:ext cx="27564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En partie un </a:t>
            </a:r>
            <a:r>
              <a:rPr lang="fr-FR" sz="3200" b="1" dirty="0"/>
              <a:t>développeurs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4BCDB4F-FA44-402C-B2C2-AE4A55050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930" y="3670779"/>
            <a:ext cx="4334495" cy="241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068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8E374D-5B07-486F-AF5A-415CBF7FC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912" y="1158931"/>
            <a:ext cx="9905998" cy="1478570"/>
          </a:xfrm>
        </p:spPr>
        <p:txBody>
          <a:bodyPr/>
          <a:lstStyle/>
          <a:p>
            <a:r>
              <a:rPr lang="fr-FR" dirty="0"/>
              <a:t>   </a:t>
            </a:r>
            <a:r>
              <a:rPr lang="fr-FR" sz="4000" b="1" dirty="0"/>
              <a:t>Mais il y a aussi !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CA013FA-AC70-4D85-92A4-2205E3FD1E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51677" y="2122143"/>
            <a:ext cx="5804824" cy="3449638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DC02154-305D-47EB-906D-251B7F60B4BB}"/>
              </a:ext>
            </a:extLst>
          </p:cNvPr>
          <p:cNvSpPr txBox="1"/>
          <p:nvPr/>
        </p:nvSpPr>
        <p:spPr>
          <a:xfrm>
            <a:off x="1119433" y="2342253"/>
            <a:ext cx="3975653" cy="3356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400" dirty="0"/>
              <a:t>Le directeur Technique</a:t>
            </a:r>
          </a:p>
          <a:p>
            <a:pPr>
              <a:lnSpc>
                <a:spcPct val="150000"/>
              </a:lnSpc>
            </a:pPr>
            <a:r>
              <a:rPr lang="fr-FR" sz="2400" dirty="0"/>
              <a:t>L’architecte</a:t>
            </a:r>
          </a:p>
          <a:p>
            <a:pPr>
              <a:lnSpc>
                <a:spcPct val="150000"/>
              </a:lnSpc>
            </a:pPr>
            <a:r>
              <a:rPr lang="fr-FR" sz="2400" dirty="0"/>
              <a:t>L’admin système</a:t>
            </a:r>
          </a:p>
          <a:p>
            <a:pPr>
              <a:lnSpc>
                <a:spcPct val="150000"/>
              </a:lnSpc>
            </a:pPr>
            <a:r>
              <a:rPr lang="fr-FR" sz="2400" dirty="0"/>
              <a:t>Le responsable webmarketing</a:t>
            </a:r>
          </a:p>
          <a:p>
            <a:pPr>
              <a:lnSpc>
                <a:spcPct val="150000"/>
              </a:lnSpc>
            </a:pPr>
            <a:r>
              <a:rPr lang="fr-FR" sz="2400" dirty="0"/>
              <a:t>Le responsable commercial</a:t>
            </a:r>
          </a:p>
          <a:p>
            <a:pPr>
              <a:lnSpc>
                <a:spcPct val="150000"/>
              </a:lnSpc>
            </a:pPr>
            <a:r>
              <a:rPr lang="fr-FR" sz="2400" dirty="0"/>
              <a:t>Le client</a:t>
            </a:r>
          </a:p>
        </p:txBody>
      </p:sp>
    </p:spTree>
    <p:extLst>
      <p:ext uri="{BB962C8B-B14F-4D97-AF65-F5344CB8AC3E}">
        <p14:creationId xmlns:p14="http://schemas.microsoft.com/office/powerpoint/2010/main" val="171391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9B938E-EFF2-48BD-8B51-D7D2D77CE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Être un bon développeur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33F889-B89A-4B33-97CE-EDB7852D4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Accepter les échecs</a:t>
            </a:r>
          </a:p>
          <a:p>
            <a:r>
              <a:rPr lang="fr-FR" dirty="0"/>
              <a:t>Apprendre tous les jours                                </a:t>
            </a:r>
          </a:p>
          <a:p>
            <a:r>
              <a:rPr lang="fr-FR" dirty="0"/>
              <a:t>Avoir un bon esprit d’équipe</a:t>
            </a:r>
          </a:p>
          <a:p>
            <a:r>
              <a:rPr lang="fr-FR" dirty="0"/>
              <a:t>Avoir confiance en soi</a:t>
            </a:r>
          </a:p>
          <a:p>
            <a:r>
              <a:rPr lang="fr-FR" dirty="0"/>
              <a:t>Avoir de la patience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9EE81F0-4A5C-45C1-AA8C-CDB79F0E8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0700" y="3429000"/>
            <a:ext cx="2290527" cy="157657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1F1B199-DE30-440D-B859-65491E818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3628" y="2164461"/>
            <a:ext cx="2028825" cy="151447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1011774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Galerie">
  <a:themeElements>
    <a:clrScheme name="Galeri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ie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e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455</TotalTime>
  <Words>113</Words>
  <Application>Microsoft Office PowerPoint</Application>
  <PresentationFormat>Grand écran</PresentationFormat>
  <Paragraphs>33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9</vt:i4>
      </vt:variant>
    </vt:vector>
  </HeadingPairs>
  <TitlesOfParts>
    <vt:vector size="17" baseType="lpstr">
      <vt:lpstr>Adobe Caslon Pro Bold</vt:lpstr>
      <vt:lpstr>Adobe Devanagari</vt:lpstr>
      <vt:lpstr>Arial</vt:lpstr>
      <vt:lpstr>Calibri</vt:lpstr>
      <vt:lpstr>Gill Sans MT</vt:lpstr>
      <vt:lpstr>Tw Cen MT</vt:lpstr>
      <vt:lpstr>Circuit</vt:lpstr>
      <vt:lpstr>Galerie</vt:lpstr>
      <vt:lpstr>Back-end</vt:lpstr>
      <vt:lpstr>C’est ce qu’on ne voit pas en tant que client</vt:lpstr>
      <vt:lpstr>Présentation PowerPoint</vt:lpstr>
      <vt:lpstr>Les programmations se font sur quoi?</vt:lpstr>
      <vt:lpstr>Présentation PowerPoint</vt:lpstr>
      <vt:lpstr>Présentation PowerPoint</vt:lpstr>
      <vt:lpstr>Qui crée Les sites web?</vt:lpstr>
      <vt:lpstr>   Mais il y a aussi !</vt:lpstr>
      <vt:lpstr>Être un bon développeur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Back-end</dc:title>
  <dc:creator>stagiaire</dc:creator>
  <cp:lastModifiedBy>stagiaire</cp:lastModifiedBy>
  <cp:revision>19</cp:revision>
  <dcterms:created xsi:type="dcterms:W3CDTF">2021-03-11T15:45:28Z</dcterms:created>
  <dcterms:modified xsi:type="dcterms:W3CDTF">2021-03-14T19:53:32Z</dcterms:modified>
</cp:coreProperties>
</file>

<file path=docProps/thumbnail.jpeg>
</file>